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11" r:id="rId2"/>
    <p:sldId id="312" r:id="rId3"/>
    <p:sldId id="273" r:id="rId4"/>
    <p:sldId id="275" r:id="rId5"/>
    <p:sldId id="277" r:id="rId6"/>
    <p:sldId id="306" r:id="rId7"/>
    <p:sldId id="290" r:id="rId8"/>
    <p:sldId id="291" r:id="rId9"/>
    <p:sldId id="308" r:id="rId10"/>
    <p:sldId id="309" r:id="rId11"/>
    <p:sldId id="310" r:id="rId12"/>
    <p:sldId id="304" r:id="rId13"/>
    <p:sldId id="300" r:id="rId14"/>
    <p:sldId id="301" r:id="rId15"/>
    <p:sldId id="30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5DF8A-9275-1B4A-871D-C1D1ACD48056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951D-C607-774E-A365-02F762AACD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43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21ED7-68F9-4BE7-AA1B-B8B45D611BB4}" type="datetimeFigureOut">
              <a:rPr lang="zh-CN" altLang="en-US" smtClean="0"/>
              <a:pPr/>
              <a:t>2018/3/17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DE7F1-17F3-448F-8590-AEF01EF4A55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8032" y="1820452"/>
            <a:ext cx="8028593" cy="3903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06669" y="123092"/>
            <a:ext cx="4809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管理员和评委的后台页面</a:t>
            </a:r>
            <a:endParaRPr lang="zh-CN" altLang="en-US" b="1" dirty="0"/>
          </a:p>
        </p:txBody>
      </p:sp>
      <p:sp>
        <p:nvSpPr>
          <p:cNvPr id="8" name="矩形 7"/>
          <p:cNvSpPr/>
          <p:nvPr/>
        </p:nvSpPr>
        <p:spPr>
          <a:xfrm>
            <a:off x="1626742" y="1099011"/>
            <a:ext cx="7109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管理员和评委的后台页面，左边菜单栏与上方的顶部内容栏需固定</a:t>
            </a:r>
            <a:endParaRPr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10207870" y="5266738"/>
            <a:ext cx="154744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已修改</a:t>
            </a:r>
            <a:endParaRPr lang="en-US" altLang="zh-CN" dirty="0" smtClean="0"/>
          </a:p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1089089" y="1286647"/>
            <a:ext cx="7448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19.</a:t>
            </a:r>
            <a:r>
              <a:rPr lang="zh-CN" altLang="en-US" dirty="0" smtClean="0"/>
              <a:t>新建评委与嘉宾时，图片已超出框架。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pic>
        <p:nvPicPr>
          <p:cNvPr id="1025" name="Picture 1" descr="E:\123732401\Image\C2C\}~H1(]A27%FK5$VSU7CL2)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19412" y="1978270"/>
            <a:ext cx="4284975" cy="3692036"/>
          </a:xfrm>
          <a:prstGeom prst="rect">
            <a:avLst/>
          </a:prstGeom>
          <a:noFill/>
        </p:spPr>
      </p:pic>
      <p:sp>
        <p:nvSpPr>
          <p:cNvPr id="6" name="椭圆 5"/>
          <p:cNvSpPr/>
          <p:nvPr/>
        </p:nvSpPr>
        <p:spPr>
          <a:xfrm>
            <a:off x="2787163" y="3516922"/>
            <a:ext cx="738554" cy="9847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7811589" y="2786743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r>
              <a:rPr lang="zh-CN" altLang="en-US" dirty="0" smtClean="0"/>
              <a:t>已改好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1089089" y="1286647"/>
            <a:ext cx="7448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20.</a:t>
            </a:r>
            <a:r>
              <a:rPr lang="zh-CN" altLang="en-US" dirty="0" smtClean="0"/>
              <a:t>当不填奖项说明，按下一页按钮时，系统崩溃了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69367" y="1858290"/>
            <a:ext cx="6219557" cy="4172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824" y="2439941"/>
            <a:ext cx="7959634" cy="255053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19201" y="1219022"/>
            <a:ext cx="7087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5.</a:t>
            </a:r>
            <a:r>
              <a:rPr lang="zh-CN" altLang="en-US" dirty="0" smtClean="0"/>
              <a:t>参赛者</a:t>
            </a:r>
            <a:r>
              <a:rPr lang="zh-CN" altLang="en-US" dirty="0"/>
              <a:t>上</a:t>
            </a:r>
            <a:r>
              <a:rPr lang="zh-CN" altLang="en-US" dirty="0" smtClean="0"/>
              <a:t>传作品填写的标题字数过多时，保存回到个人中心查看记录时，发现</a:t>
            </a:r>
            <a:r>
              <a:rPr lang="zh-CN" altLang="en-US" dirty="0" smtClean="0">
                <a:solidFill>
                  <a:srgbClr val="FF0000"/>
                </a:solidFill>
              </a:rPr>
              <a:t>标题字数过多的作品下方存在许多小黑点</a:t>
            </a:r>
            <a:r>
              <a:rPr lang="zh-CN" altLang="en-US" dirty="0" smtClean="0"/>
              <a:t>。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713177" y="5354515"/>
            <a:ext cx="1863969" cy="3604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已修复</a:t>
            </a:r>
          </a:p>
        </p:txBody>
      </p:sp>
    </p:spTree>
    <p:extLst>
      <p:ext uri="{BB962C8B-B14F-4D97-AF65-F5344CB8AC3E}">
        <p14:creationId xmlns:p14="http://schemas.microsoft.com/office/powerpoint/2010/main" val="176480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940525" y="1076739"/>
            <a:ext cx="975360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（</a:t>
            </a:r>
            <a:r>
              <a:rPr lang="en-US" altLang="zh-CN" dirty="0"/>
              <a:t>1</a:t>
            </a:r>
            <a:r>
              <a:rPr lang="zh-CN" altLang="en-US" dirty="0" smtClean="0"/>
              <a:t>）第一轮评委投票时，</a:t>
            </a:r>
            <a:r>
              <a:rPr lang="zh-CN" altLang="en-US" dirty="0" smtClean="0">
                <a:solidFill>
                  <a:srgbClr val="FF0000"/>
                </a:solidFill>
              </a:rPr>
              <a:t>数据没有及时更新</a:t>
            </a:r>
            <a:r>
              <a:rPr lang="zh-CN" altLang="en-US" dirty="0" smtClean="0"/>
              <a:t>，按到下一页或刷新页面才显示到新数据；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/>
              <a:t>）当</a:t>
            </a:r>
            <a:r>
              <a:rPr lang="zh-CN" altLang="en-US" dirty="0" smtClean="0"/>
              <a:t>第一轮已评数量超出管理员设置的入围数量时，当前界面</a:t>
            </a:r>
            <a:r>
              <a:rPr lang="zh-CN" altLang="en-US" dirty="0" smtClean="0">
                <a:solidFill>
                  <a:srgbClr val="FF0000"/>
                </a:solidFill>
              </a:rPr>
              <a:t>没有提示评委评选的数量已超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）第二轮评委评分界面</a:t>
            </a:r>
            <a:r>
              <a:rPr lang="zh-CN" altLang="en-US" dirty="0">
                <a:solidFill>
                  <a:srgbClr val="FF0000"/>
                </a:solidFill>
              </a:rPr>
              <a:t>已</a:t>
            </a:r>
            <a:r>
              <a:rPr lang="zh-CN" altLang="en-US" dirty="0" smtClean="0">
                <a:solidFill>
                  <a:srgbClr val="FF0000"/>
                </a:solidFill>
              </a:rPr>
              <a:t>评与未评无区别</a:t>
            </a:r>
            <a:r>
              <a:rPr lang="zh-CN" altLang="en-US" dirty="0" smtClean="0"/>
              <a:t>，导致用户错觉当前作品的分数是否有保存到，后期是否可以改为以下这种情况？</a:t>
            </a:r>
            <a:endParaRPr lang="en-US" altLang="zh-CN" dirty="0" smtClean="0"/>
          </a:p>
          <a:p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1308" y="2277068"/>
            <a:ext cx="6110555" cy="406105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012995" y="3640183"/>
            <a:ext cx="1694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rgbClr val="FF0000"/>
                </a:solidFill>
              </a:rPr>
              <a:t>当前作品分数：</a:t>
            </a:r>
            <a:r>
              <a:rPr lang="en-US" altLang="zh-CN" sz="1200" dirty="0" smtClean="0">
                <a:solidFill>
                  <a:srgbClr val="FF0000"/>
                </a:solidFill>
              </a:rPr>
              <a:t>30</a:t>
            </a:r>
            <a:r>
              <a:rPr lang="zh-CN" altLang="en-US" sz="1200" dirty="0" smtClean="0">
                <a:solidFill>
                  <a:srgbClr val="FF0000"/>
                </a:solidFill>
              </a:rPr>
              <a:t>分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17325" y="2647406"/>
            <a:ext cx="2107475" cy="1660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3849189" y="2194560"/>
            <a:ext cx="2098765" cy="15841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对角圆角矩形 10"/>
          <p:cNvSpPr/>
          <p:nvPr/>
        </p:nvSpPr>
        <p:spPr>
          <a:xfrm>
            <a:off x="11739880" y="2483485"/>
            <a:ext cx="880110" cy="512445"/>
          </a:xfrm>
          <a:prstGeom prst="round2Diag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7742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0107" y="2861714"/>
            <a:ext cx="5231266" cy="338909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940526" y="1076739"/>
            <a:ext cx="4267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3.</a:t>
            </a:r>
            <a:r>
              <a:rPr lang="zh-CN" altLang="en-US" dirty="0"/>
              <a:t>已</a:t>
            </a:r>
            <a:r>
              <a:rPr lang="zh-CN" altLang="en-US" dirty="0" smtClean="0"/>
              <a:t>评第一张作品分数并确认后，点击下一张作品时，当前系统把第一张作品的分数覆盖到全部的作品分数了；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）当前评选分数未按确认时，点击下一张作品时应显示提示“是否确认本轮评分，是否保持此操作不提示”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16290" y="2000069"/>
            <a:ext cx="4533502" cy="386170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698821" y="1064907"/>
            <a:ext cx="47684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en-US" dirty="0"/>
              <a:t>评完所有作品分数时</a:t>
            </a:r>
            <a:r>
              <a:rPr lang="zh-CN" altLang="en-US" dirty="0" smtClean="0"/>
              <a:t>，回到当前页，数据没有及时更新；</a:t>
            </a:r>
            <a:endParaRPr lang="zh-CN" altLang="en-US" dirty="0"/>
          </a:p>
        </p:txBody>
      </p:sp>
      <p:sp>
        <p:nvSpPr>
          <p:cNvPr id="8" name="对角圆角矩形 7"/>
          <p:cNvSpPr/>
          <p:nvPr/>
        </p:nvSpPr>
        <p:spPr>
          <a:xfrm>
            <a:off x="11739880" y="2483485"/>
            <a:ext cx="880110" cy="512445"/>
          </a:xfrm>
          <a:prstGeom prst="round2Diag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3707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40525" y="1076739"/>
            <a:ext cx="7376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评委评选时应显示当时属于第几轮评选阶段；与对应阶段的时间提示</a:t>
            </a:r>
            <a:endParaRPr lang="en-US" altLang="zh-CN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1751" y="1978271"/>
            <a:ext cx="8241092" cy="3800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06669" y="123092"/>
            <a:ext cx="4809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管理员和评委的后台页面</a:t>
            </a:r>
            <a:endParaRPr lang="zh-CN" altLang="en-US" b="1" dirty="0"/>
          </a:p>
        </p:txBody>
      </p:sp>
      <p:sp>
        <p:nvSpPr>
          <p:cNvPr id="8" name="矩形 7"/>
          <p:cNvSpPr/>
          <p:nvPr/>
        </p:nvSpPr>
        <p:spPr>
          <a:xfrm>
            <a:off x="905773" y="1055049"/>
            <a:ext cx="10516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赛事管理里的“进行中比赛、筹备中赛事、历史赛事”里的修改编辑页，里面的“下一页”按钮，需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011" y="2006735"/>
            <a:ext cx="5577451" cy="3406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1956" y="2172833"/>
            <a:ext cx="5135563" cy="3220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" name="直接箭头连接符 9"/>
          <p:cNvCxnSpPr/>
          <p:nvPr/>
        </p:nvCxnSpPr>
        <p:spPr>
          <a:xfrm>
            <a:off x="2688879" y="4209861"/>
            <a:ext cx="6563763" cy="86008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矩形 1"/>
          <p:cNvSpPr/>
          <p:nvPr/>
        </p:nvSpPr>
        <p:spPr>
          <a:xfrm>
            <a:off x="5706583" y="5785339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已修改</a:t>
            </a:r>
            <a:endParaRPr lang="en-US" altLang="zh-CN" dirty="0" smtClean="0"/>
          </a:p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36616" y="863298"/>
            <a:ext cx="89698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trike="sngStrike" dirty="0"/>
              <a:t>（</a:t>
            </a:r>
            <a:r>
              <a:rPr lang="en-US" altLang="zh-CN" strike="sngStrike" dirty="0"/>
              <a:t>2</a:t>
            </a:r>
            <a:r>
              <a:rPr lang="zh-CN" altLang="en-US" strike="sngStrike" dirty="0"/>
              <a:t>）填写评委、嘉宾资料时，</a:t>
            </a:r>
            <a:r>
              <a:rPr lang="zh-CN" altLang="en-US" strike="sngStrike" dirty="0">
                <a:solidFill>
                  <a:srgbClr val="FF0000"/>
                </a:solidFill>
              </a:rPr>
              <a:t>字体过多时内容显示出界，并遮住了修改按钮</a:t>
            </a:r>
            <a:r>
              <a:rPr lang="zh-CN" altLang="en-US" strike="sngStrike" dirty="0"/>
              <a:t>。</a:t>
            </a:r>
          </a:p>
          <a:p>
            <a:r>
              <a:rPr lang="zh-CN" altLang="en-US" dirty="0" smtClean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）简介文本框内提示填写</a:t>
            </a:r>
            <a:r>
              <a:rPr lang="zh-CN" altLang="en-US" dirty="0" smtClean="0"/>
              <a:t>“</a:t>
            </a:r>
            <a:r>
              <a:rPr lang="en-US" altLang="zh-CN" dirty="0" smtClean="0"/>
              <a:t>50</a:t>
            </a:r>
            <a:r>
              <a:rPr lang="zh-CN" altLang="en-US" dirty="0" smtClean="0"/>
              <a:t>字</a:t>
            </a:r>
            <a:r>
              <a:rPr lang="zh-CN" altLang="en-US" dirty="0"/>
              <a:t>内</a:t>
            </a:r>
            <a:r>
              <a:rPr lang="zh-CN" altLang="en-US" dirty="0" smtClean="0"/>
              <a:t>”改为</a:t>
            </a:r>
            <a:r>
              <a:rPr lang="en-US" altLang="zh-CN" dirty="0" smtClean="0"/>
              <a:t>500</a:t>
            </a:r>
            <a:r>
              <a:rPr lang="zh-CN" altLang="en-US" dirty="0" smtClean="0"/>
              <a:t>字内；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）张扬只在编辑评委和嘉宾编辑按钮中设置到</a:t>
            </a:r>
            <a:r>
              <a:rPr lang="en-US" altLang="zh-CN" dirty="0" smtClean="0"/>
              <a:t>50</a:t>
            </a:r>
            <a:r>
              <a:rPr lang="zh-CN" altLang="en-US" dirty="0" smtClean="0"/>
              <a:t>个字的权限，新建评委和嘉宾就没有设置到字数的权限。</a:t>
            </a:r>
            <a:r>
              <a:rPr lang="en-US" altLang="zh-CN" dirty="0" smtClean="0"/>
              <a:t>Shane</a:t>
            </a:r>
            <a:r>
              <a:rPr lang="zh-CN" altLang="en-US" dirty="0" smtClean="0"/>
              <a:t>最新的要求字数限制调整为</a:t>
            </a:r>
            <a:r>
              <a:rPr lang="en-US" altLang="zh-CN" dirty="0" smtClean="0"/>
              <a:t>500</a:t>
            </a:r>
            <a:r>
              <a:rPr lang="zh-CN" altLang="en-US" dirty="0" smtClean="0"/>
              <a:t>字内。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）名字、头衔目前都没有限制到字数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1483" y="2754356"/>
            <a:ext cx="5834745" cy="335113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09620" y="3130920"/>
            <a:ext cx="4221754" cy="2598002"/>
          </a:xfrm>
          <a:prstGeom prst="rect">
            <a:avLst/>
          </a:prstGeom>
        </p:spPr>
      </p:pic>
      <p:sp>
        <p:nvSpPr>
          <p:cNvPr id="12" name="对角圆角矩形 11"/>
          <p:cNvSpPr/>
          <p:nvPr/>
        </p:nvSpPr>
        <p:spPr>
          <a:xfrm>
            <a:off x="11739880" y="1794510"/>
            <a:ext cx="880110" cy="512445"/>
          </a:xfrm>
          <a:prstGeom prst="round2Diag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0.5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06669" y="123092"/>
            <a:ext cx="4809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管理员创建赛事的页面</a:t>
            </a:r>
            <a:r>
              <a:rPr lang="en-US" altLang="zh-CN" b="1" dirty="0" smtClean="0"/>
              <a:t>——</a:t>
            </a:r>
            <a:r>
              <a:rPr lang="zh-CN" altLang="en-US" b="1" dirty="0" smtClean="0"/>
              <a:t>评委</a:t>
            </a:r>
            <a:r>
              <a:rPr lang="en-US" altLang="zh-CN" b="1" dirty="0" smtClean="0"/>
              <a:t>/</a:t>
            </a:r>
            <a:r>
              <a:rPr lang="zh-CN" altLang="en-US" b="1" dirty="0" smtClean="0"/>
              <a:t>嘉宾</a:t>
            </a:r>
            <a:endParaRPr lang="zh-CN" altLang="en-US" b="1" dirty="0"/>
          </a:p>
        </p:txBody>
      </p:sp>
      <p:sp>
        <p:nvSpPr>
          <p:cNvPr id="4" name="圆角矩形 3"/>
          <p:cNvSpPr/>
          <p:nvPr/>
        </p:nvSpPr>
        <p:spPr>
          <a:xfrm>
            <a:off x="9887662" y="4827112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字数这里改了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534507" y="564828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已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改好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864469" y="2206869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已修改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对角圆角矩形 11"/>
          <p:cNvSpPr/>
          <p:nvPr/>
        </p:nvSpPr>
        <p:spPr>
          <a:xfrm>
            <a:off x="11739880" y="1794510"/>
            <a:ext cx="880110" cy="512445"/>
          </a:xfrm>
          <a:prstGeom prst="round2Diag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4" name="对角圆角矩形 3"/>
          <p:cNvSpPr/>
          <p:nvPr/>
        </p:nvSpPr>
        <p:spPr>
          <a:xfrm>
            <a:off x="11739880" y="1151890"/>
            <a:ext cx="880110" cy="512445"/>
          </a:xfrm>
          <a:prstGeom prst="round2Diag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90796" y="3859530"/>
            <a:ext cx="94322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第一轮入围张数写</a:t>
            </a:r>
            <a:r>
              <a:rPr lang="en-US" altLang="zh-CN" dirty="0" smtClean="0"/>
              <a:t>NN</a:t>
            </a:r>
            <a:r>
              <a:rPr lang="zh-CN" altLang="en-US" dirty="0" smtClean="0"/>
              <a:t>张</a:t>
            </a:r>
          </a:p>
          <a:p>
            <a:endParaRPr lang="zh-CN" altLang="en-US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倒数第二轮或以上，全部要写入围张数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最后一轮评选方式直接显示入围张数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任何必填位置没填写完不能让他发布，但可以点击保存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当前要显示征稿时间和之前设置好的设计，以便用户对这个评选结束时间能有更好的参考</a:t>
            </a:r>
          </a:p>
        </p:txBody>
      </p:sp>
      <p:sp>
        <p:nvSpPr>
          <p:cNvPr id="13" name="对角圆角矩形 12"/>
          <p:cNvSpPr/>
          <p:nvPr/>
        </p:nvSpPr>
        <p:spPr>
          <a:xfrm>
            <a:off x="11739880" y="2444115"/>
            <a:ext cx="880110" cy="51244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0.5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06245" y="1048048"/>
            <a:ext cx="9041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trike="sngStrike" dirty="0" smtClean="0"/>
              <a:t>8.</a:t>
            </a:r>
            <a:r>
              <a:rPr lang="zh-CN" altLang="en-US" strike="sngStrike" dirty="0"/>
              <a:t>赛事编辑左列菜单栏往下滑竟能拉到尾端导航，不</a:t>
            </a:r>
            <a:r>
              <a:rPr lang="zh-CN" altLang="en-US" strike="sngStrike" dirty="0" smtClean="0"/>
              <a:t>合理。</a:t>
            </a:r>
            <a:endParaRPr lang="en-US" altLang="zh-CN" strike="sngStrike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还原后面</a:t>
            </a:r>
            <a:r>
              <a:rPr lang="en-US" altLang="zh-CN" dirty="0" smtClean="0">
                <a:solidFill>
                  <a:srgbClr val="FF0000"/>
                </a:solidFill>
              </a:rPr>
              <a:t>4</a:t>
            </a:r>
            <a:r>
              <a:rPr lang="zh-CN" altLang="en-US" dirty="0" smtClean="0">
                <a:solidFill>
                  <a:srgbClr val="FF0000"/>
                </a:solidFill>
              </a:rPr>
              <a:t>个按钮保存页面悬浮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24965" y="1805570"/>
            <a:ext cx="6431552" cy="3862737"/>
          </a:xfrm>
          <a:prstGeom prst="rect">
            <a:avLst/>
          </a:prstGeom>
        </p:spPr>
      </p:pic>
      <p:sp>
        <p:nvSpPr>
          <p:cNvPr id="8" name="对角圆角矩形 7"/>
          <p:cNvSpPr/>
          <p:nvPr/>
        </p:nvSpPr>
        <p:spPr>
          <a:xfrm>
            <a:off x="11751945" y="2736166"/>
            <a:ext cx="880110" cy="512445"/>
          </a:xfrm>
          <a:prstGeom prst="round2Diag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4422531" y="3385038"/>
            <a:ext cx="5372100" cy="7297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854891" y="-159266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65031" y="1819102"/>
            <a:ext cx="6016015" cy="3465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文本框 1"/>
          <p:cNvSpPr txBox="1"/>
          <p:nvPr/>
        </p:nvSpPr>
        <p:spPr>
          <a:xfrm>
            <a:off x="1327656" y="759025"/>
            <a:ext cx="4579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13.</a:t>
            </a:r>
            <a:r>
              <a:rPr lang="zh-CN" altLang="en-US" dirty="0" smtClean="0"/>
              <a:t>赛事信息颜色过浅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对角圆角矩形 3"/>
          <p:cNvSpPr/>
          <p:nvPr/>
        </p:nvSpPr>
        <p:spPr>
          <a:xfrm>
            <a:off x="11739880" y="1794510"/>
            <a:ext cx="880110" cy="512445"/>
          </a:xfrm>
          <a:prstGeom prst="round2Diag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0.5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  <p:sp>
        <p:nvSpPr>
          <p:cNvPr id="2" name="椭圆 1"/>
          <p:cNvSpPr/>
          <p:nvPr/>
        </p:nvSpPr>
        <p:spPr>
          <a:xfrm>
            <a:off x="8809892" y="1679331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已改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06703" y="2456724"/>
            <a:ext cx="6566263" cy="297197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41760" y="1047580"/>
            <a:ext cx="5154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15.</a:t>
            </a:r>
            <a:r>
              <a:rPr lang="zh-CN" altLang="en-US" dirty="0" smtClean="0"/>
              <a:t>管理员评审室操作展开列表内容错误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征稿阶段</a:t>
            </a:r>
            <a:r>
              <a:rPr lang="en-US" altLang="zh-CN" dirty="0" smtClean="0">
                <a:solidFill>
                  <a:srgbClr val="FF0000"/>
                </a:solidFill>
              </a:rPr>
              <a:t>——</a:t>
            </a:r>
            <a:r>
              <a:rPr lang="zh-CN" altLang="en-US" dirty="0" smtClean="0">
                <a:solidFill>
                  <a:srgbClr val="FF0000"/>
                </a:solidFill>
              </a:rPr>
              <a:t>清除投稿数据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正在第一阶段</a:t>
            </a:r>
            <a:r>
              <a:rPr lang="en-US" altLang="zh-CN" dirty="0" smtClean="0">
                <a:solidFill>
                  <a:srgbClr val="FF0000"/>
                </a:solidFill>
              </a:rPr>
              <a:t>——</a:t>
            </a:r>
            <a:r>
              <a:rPr lang="zh-CN" altLang="en-US" dirty="0" smtClean="0">
                <a:solidFill>
                  <a:srgbClr val="FF0000"/>
                </a:solidFill>
              </a:rPr>
              <a:t>清除本轮数据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17264" y="2549439"/>
            <a:ext cx="2407240" cy="2958393"/>
          </a:xfrm>
          <a:prstGeom prst="rect">
            <a:avLst/>
          </a:prstGeom>
        </p:spPr>
      </p:pic>
      <p:sp>
        <p:nvSpPr>
          <p:cNvPr id="14" name="对角圆角矩形 13"/>
          <p:cNvSpPr/>
          <p:nvPr/>
        </p:nvSpPr>
        <p:spPr>
          <a:xfrm>
            <a:off x="11739880" y="2483485"/>
            <a:ext cx="880110" cy="512445"/>
          </a:xfrm>
          <a:prstGeom prst="round2Diag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?</a:t>
            </a:r>
          </a:p>
        </p:txBody>
      </p:sp>
      <p:sp>
        <p:nvSpPr>
          <p:cNvPr id="15" name="对角圆角矩形 14"/>
          <p:cNvSpPr/>
          <p:nvPr/>
        </p:nvSpPr>
        <p:spPr>
          <a:xfrm>
            <a:off x="11739880" y="1804035"/>
            <a:ext cx="880110" cy="512445"/>
          </a:xfrm>
          <a:prstGeom prst="round2Diag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82980" y="5467181"/>
            <a:ext cx="708783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补充综合赛事的流程和界面</a:t>
            </a:r>
          </a:p>
        </p:txBody>
      </p:sp>
      <p:sp>
        <p:nvSpPr>
          <p:cNvPr id="16" name="对角圆角矩形 15"/>
          <p:cNvSpPr/>
          <p:nvPr/>
        </p:nvSpPr>
        <p:spPr>
          <a:xfrm>
            <a:off x="11739880" y="1161415"/>
            <a:ext cx="880110" cy="512445"/>
          </a:xfrm>
          <a:prstGeom prst="round2Diag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2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3051" y="873408"/>
            <a:ext cx="7448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16.</a:t>
            </a:r>
            <a:r>
              <a:rPr lang="zh-CN" altLang="en-US" dirty="0" smtClean="0"/>
              <a:t>管理员评审室里</a:t>
            </a:r>
            <a:r>
              <a:rPr lang="zh-CN" altLang="en-US" dirty="0" smtClean="0">
                <a:solidFill>
                  <a:srgbClr val="FF0000"/>
                </a:solidFill>
              </a:rPr>
              <a:t>缺少的“征稿期的时间”</a:t>
            </a:r>
            <a:r>
              <a:rPr lang="zh-CN" altLang="en-US" dirty="0">
                <a:solidFill>
                  <a:srgbClr val="FF0000"/>
                </a:solidFill>
              </a:rPr>
              <a:t>预</a:t>
            </a:r>
            <a:r>
              <a:rPr lang="zh-CN" altLang="en-US" dirty="0" smtClean="0">
                <a:solidFill>
                  <a:srgbClr val="FF0000"/>
                </a:solidFill>
              </a:rPr>
              <a:t>览效果页面，编辑功能</a:t>
            </a:r>
            <a:r>
              <a:rPr lang="zh-CN" altLang="en-US" dirty="0" smtClean="0"/>
              <a:t>。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81578" y="1396768"/>
            <a:ext cx="4276691" cy="307687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47546" y="1396768"/>
            <a:ext cx="4381519" cy="2680459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/>
        </p:nvCxnSpPr>
        <p:spPr>
          <a:xfrm flipH="1">
            <a:off x="3901440" y="1242740"/>
            <a:ext cx="304800" cy="8124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5163" y="4316348"/>
            <a:ext cx="4150451" cy="2341190"/>
          </a:xfrm>
          <a:prstGeom prst="rect">
            <a:avLst/>
          </a:prstGeom>
        </p:spPr>
      </p:pic>
      <p:cxnSp>
        <p:nvCxnSpPr>
          <p:cNvPr id="14" name="直接箭头连接符 13"/>
          <p:cNvCxnSpPr/>
          <p:nvPr/>
        </p:nvCxnSpPr>
        <p:spPr>
          <a:xfrm flipH="1">
            <a:off x="4206240" y="3977079"/>
            <a:ext cx="216028" cy="6266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315433" y="4290414"/>
            <a:ext cx="1076325" cy="1571625"/>
          </a:xfrm>
          <a:prstGeom prst="rect">
            <a:avLst/>
          </a:prstGeom>
        </p:spPr>
      </p:pic>
      <p:cxnSp>
        <p:nvCxnSpPr>
          <p:cNvPr id="19" name="直接箭头连接符 18"/>
          <p:cNvCxnSpPr/>
          <p:nvPr/>
        </p:nvCxnSpPr>
        <p:spPr>
          <a:xfrm>
            <a:off x="4525614" y="3905250"/>
            <a:ext cx="789819" cy="4110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对角圆角矩形 10"/>
          <p:cNvSpPr/>
          <p:nvPr/>
        </p:nvSpPr>
        <p:spPr>
          <a:xfrm>
            <a:off x="11739880" y="1450340"/>
            <a:ext cx="880110" cy="512445"/>
          </a:xfrm>
          <a:prstGeom prst="round2Diag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3" name="对角圆角矩形 12"/>
          <p:cNvSpPr/>
          <p:nvPr/>
        </p:nvSpPr>
        <p:spPr>
          <a:xfrm>
            <a:off x="11751945" y="2234858"/>
            <a:ext cx="880110" cy="512445"/>
          </a:xfrm>
          <a:prstGeom prst="round2Diag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</p:txBody>
      </p:sp>
      <p:sp>
        <p:nvSpPr>
          <p:cNvPr id="16" name="矩形 15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"/>
          <p:cNvSpPr txBox="1"/>
          <p:nvPr/>
        </p:nvSpPr>
        <p:spPr>
          <a:xfrm>
            <a:off x="1089089" y="1286647"/>
            <a:ext cx="7448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18.</a:t>
            </a:r>
            <a:r>
              <a:rPr lang="zh-CN" altLang="en-US" dirty="0" smtClean="0"/>
              <a:t>当评委进入评选阶段时，管理需可看到评委的进度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64443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2"/>
          <p:cNvSpPr txBox="1"/>
          <p:nvPr/>
        </p:nvSpPr>
        <p:spPr>
          <a:xfrm>
            <a:off x="661851" y="174171"/>
            <a:ext cx="187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新增内容</a:t>
            </a:r>
            <a:endParaRPr lang="zh-CN" alt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2369</TotalTime>
  <Words>666</Words>
  <Application>Microsoft Office PowerPoint</Application>
  <PresentationFormat>宽屏</PresentationFormat>
  <Paragraphs>71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Calibri</vt:lpstr>
      <vt:lpstr>宋体</vt:lpstr>
      <vt:lpstr>Arial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前端-用户注册测试</dc:title>
  <dc:creator>Administrator</dc:creator>
  <cp:lastModifiedBy>Administrator</cp:lastModifiedBy>
  <cp:revision>149</cp:revision>
  <dcterms:created xsi:type="dcterms:W3CDTF">2018-03-07T06:56:00Z</dcterms:created>
  <dcterms:modified xsi:type="dcterms:W3CDTF">2018-03-17T09:44:12Z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